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258" r:id="rId4"/>
    <p:sldId id="271" r:id="rId5"/>
    <p:sldId id="274" r:id="rId6"/>
    <p:sldId id="260" r:id="rId7"/>
    <p:sldId id="278" r:id="rId8"/>
    <p:sldId id="284" r:id="rId9"/>
    <p:sldId id="285" r:id="rId10"/>
    <p:sldId id="286" r:id="rId11"/>
    <p:sldId id="287" r:id="rId12"/>
    <p:sldId id="288" r:id="rId13"/>
    <p:sldId id="263" r:id="rId14"/>
    <p:sldId id="264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1" autoAdjust="0"/>
    <p:restoredTop sz="79947" autoAdjust="0"/>
  </p:normalViewPr>
  <p:slideViewPr>
    <p:cSldViewPr>
      <p:cViewPr varScale="1">
        <p:scale>
          <a:sx n="59" d="100"/>
          <a:sy n="59" d="100"/>
        </p:scale>
        <p:origin x="4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0FF82-B0E0-4354-9398-06B4B98C2DF7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94997-D060-4A17-9B4E-7BE3AB873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3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presentation – Introduce role play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81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Presenter:</a:t>
            </a:r>
          </a:p>
          <a:p>
            <a:r>
              <a:rPr lang="en-US" dirty="0" smtClean="0"/>
              <a:t>“What are</a:t>
            </a:r>
            <a:r>
              <a:rPr lang="en-US" baseline="0" dirty="0" smtClean="0"/>
              <a:t> the required elements for PHS species?”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Continuing review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Complete review and re-approval (using FCR or DMR) every three years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But within those three years, the intervals are determined by IACUC: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Is it every 3 months, 6 months, every year, every three years? 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What makes sense for ensuring we, the IACUC, understand what is happening with each of our protocols, and thus do our best to ensure animal welfare? </a:t>
            </a:r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Remember, what our assurance says and we have told AAALAC we must do – but might that be changed to free up resources to protect animal welfare in more effective ways?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22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Presenter:</a:t>
            </a:r>
          </a:p>
          <a:p>
            <a:r>
              <a:rPr lang="en-US" dirty="0" smtClean="0"/>
              <a:t>And the Guide provides a myriad of ideas for how to do that</a:t>
            </a:r>
            <a:r>
              <a:rPr lang="en-US" baseline="0" dirty="0" smtClean="0"/>
              <a:t> continuing review, in its section on </a:t>
            </a:r>
            <a:r>
              <a:rPr lang="en-US" baseline="0" dirty="0" err="1" smtClean="0"/>
              <a:t>Postapproval</a:t>
            </a:r>
            <a:r>
              <a:rPr lang="en-US" baseline="0" dirty="0" smtClean="0"/>
              <a:t> Monitoring.</a:t>
            </a:r>
          </a:p>
          <a:p>
            <a:r>
              <a:rPr lang="en-US" baseline="0" dirty="0" smtClean="0"/>
              <a:t>- Depth of review up to the IACUC.</a:t>
            </a:r>
          </a:p>
          <a:p>
            <a:r>
              <a:rPr lang="en-US" baseline="0" dirty="0" smtClean="0"/>
              <a:t>&gt;&gt;&gt;&gt;&gt;&gt;</a:t>
            </a:r>
          </a:p>
          <a:p>
            <a:r>
              <a:rPr lang="en-US" baseline="0" dirty="0" smtClean="0"/>
              <a:t>Do a mix of things on the right that best assure animal welfare and you meet the requirement of review.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&gt;&gt;&gt;&gt;</a:t>
            </a:r>
            <a:br>
              <a:rPr lang="en-US" baseline="0" dirty="0" smtClean="0"/>
            </a:br>
            <a:r>
              <a:rPr lang="en-US" baseline="0" dirty="0" smtClean="0"/>
              <a:t>Currently our institution treats all protocols the same – but should we? Need to meet assurance – but might our assurance be changed?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79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16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Presenter:</a:t>
            </a:r>
          </a:p>
          <a:p>
            <a:r>
              <a:rPr lang="en-US" dirty="0" smtClean="0"/>
              <a:t>With the knowledge you have gained</a:t>
            </a:r>
            <a:r>
              <a:rPr lang="en-US" baseline="0" dirty="0" smtClean="0"/>
              <a:t> today, I would like everyone on our IACUC to prepare a plan that you would feel comfortable defending to our regulatory agencies. When you go home, I challenge you to think about what our Assurance says and should we consider changing it. Bring it to the next IACUC meeting.   </a:t>
            </a:r>
          </a:p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75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67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4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74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62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64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02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Presenter: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Explain activity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Teams do activity (3 minutes)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Once each team is done, have the two PHS teams compare results, and same for the USDA teams (2 minutes).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Have each merged group present to the whole room (3 minutes).  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Presenter: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“Great work! Do you see any common themes here? Shout them out.”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“Let’s look at how this compares to your initial thoughts delineating what constitutes continuing review.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Show placement of </a:t>
            </a:r>
            <a:r>
              <a:rPr lang="en-US" baseline="0" dirty="0" err="1" smtClean="0"/>
              <a:t>stickies</a:t>
            </a:r>
            <a:r>
              <a:rPr lang="en-US" baseline="0" dirty="0" smtClean="0"/>
              <a:t> from hats.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How many supporting activities (and counts of each type).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XX of you mentioned initial protocol approvals, and I’ve put them in place.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“What’s missing?” Someone shout it out : – required elements!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91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Presenter:</a:t>
            </a:r>
          </a:p>
          <a:p>
            <a:r>
              <a:rPr lang="en-US" dirty="0" smtClean="0"/>
              <a:t>“What are</a:t>
            </a:r>
            <a:r>
              <a:rPr lang="en-US" baseline="0" dirty="0" smtClean="0"/>
              <a:t> the required elements for USDA species?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Continuing review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Intervals determined by IACUC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Not less than annually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94997-D060-4A17-9B4E-7BE3AB87379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0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1C4EBF-2631-4BCC-AD9E-FA074F80C3A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7AA7C6-3AE5-4E94-B2E5-0D0B94E143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 smtClean="0"/>
              <a:t>Continuing Review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6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…conduct continuing review…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…at 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appropriate intervals as determined by the IACUC, </a:t>
            </a:r>
            <a:endParaRPr lang="en-US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including 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a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complete review [and IACUC approval] at least once every three year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s.</a:t>
            </a:r>
          </a:p>
          <a:p>
            <a:endParaRPr lang="en-US" dirty="0"/>
          </a:p>
          <a:p>
            <a:pPr marL="109728" indent="0" algn="r">
              <a:buNone/>
            </a:pPr>
            <a:r>
              <a:rPr lang="en-US" sz="2400" i="1" dirty="0"/>
              <a:t>PHS Policy IV.C.5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PHS - Continuing Review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8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…typically…an 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annual update or review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as well as the triennial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review… </a:t>
            </a:r>
            <a:endParaRPr lang="en-US" sz="32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The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depth…varies 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from a cursory update to a full committee review of the entire protocol. </a:t>
            </a:r>
          </a:p>
          <a:p>
            <a:endParaRPr lang="en-US" dirty="0" smtClean="0"/>
          </a:p>
          <a:p>
            <a:pPr marL="109728" indent="0" algn="r">
              <a:buNone/>
            </a:pPr>
            <a:r>
              <a:rPr lang="en-US" sz="2400" i="1" dirty="0"/>
              <a:t>The Guide, Eighth Edition, 2011</a:t>
            </a:r>
          </a:p>
          <a:p>
            <a:pPr marL="109728" indent="0" algn="r">
              <a:buNone/>
            </a:pPr>
            <a:r>
              <a:rPr lang="en-US" sz="2400" i="1" dirty="0"/>
              <a:t>(</a:t>
            </a:r>
            <a:r>
              <a:rPr lang="en-US" sz="2400" i="1" dirty="0" err="1"/>
              <a:t>Postapproval</a:t>
            </a:r>
            <a:r>
              <a:rPr lang="en-US" sz="2400" i="1" dirty="0"/>
              <a:t> Monitoring </a:t>
            </a:r>
            <a:r>
              <a:rPr lang="en-US" sz="2400" i="1" dirty="0" err="1"/>
              <a:t>pg</a:t>
            </a:r>
            <a:r>
              <a:rPr lang="en-US" sz="2400" i="1" dirty="0"/>
              <a:t> 34 )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Guide</a:t>
            </a:r>
            <a:r>
              <a:rPr lang="en-US" dirty="0" smtClean="0"/>
              <a:t> - Continuing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19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30581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Wingdings" panose="05000000000000000000" pitchFamily="2" charset="2"/>
                <a:sym typeface="Wingdings"/>
              </a:rPr>
              <a:t></a:t>
            </a:r>
            <a:endParaRPr lang="en-US" sz="2800" b="1" dirty="0">
              <a:latin typeface="Wingdings" panose="05000000000000000000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42773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Wingdings" panose="05000000000000000000" pitchFamily="2" charset="2"/>
                <a:sym typeface="Wingdings"/>
              </a:rPr>
              <a:t></a:t>
            </a:r>
            <a:endParaRPr lang="en-US" sz="2800" b="1" dirty="0">
              <a:latin typeface="Wingdings" panose="05000000000000000000" pitchFamily="2" charset="2"/>
            </a:endParaRPr>
          </a:p>
        </p:txBody>
      </p:sp>
      <p:sp>
        <p:nvSpPr>
          <p:cNvPr id="9" name="Rounded Rectangle 8" descr="Rounded rectangle"/>
          <p:cNvSpPr/>
          <p:nvPr/>
        </p:nvSpPr>
        <p:spPr>
          <a:xfrm>
            <a:off x="588818" y="2133600"/>
            <a:ext cx="7848600" cy="358140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/>
              <a:t>Objectives</a:t>
            </a:r>
          </a:p>
          <a:p>
            <a:pPr marL="109728" indent="0">
              <a:buNone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</a:t>
            </a:r>
            <a:r>
              <a:rPr lang="en-US" sz="2800" u="sng" dirty="0" smtClean="0"/>
              <a:t>Delineate</a:t>
            </a:r>
            <a:r>
              <a:rPr lang="en-US" sz="2800" dirty="0" smtClean="0"/>
              <a:t> </a:t>
            </a:r>
            <a:r>
              <a:rPr lang="en-US" sz="2800" dirty="0"/>
              <a:t>what constitutes a </a:t>
            </a:r>
            <a:r>
              <a:rPr lang="en-US" sz="2800" dirty="0" smtClean="0"/>
              <a:t>continuing </a:t>
            </a:r>
            <a:r>
              <a:rPr lang="en-US" sz="2800" dirty="0"/>
              <a:t>r</a:t>
            </a:r>
            <a:r>
              <a:rPr lang="en-US" sz="2800" dirty="0" smtClean="0"/>
              <a:t>eview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</a:t>
            </a:r>
            <a:r>
              <a:rPr lang="en-US" sz="2800" u="sng" dirty="0" smtClean="0"/>
              <a:t>Assess</a:t>
            </a:r>
            <a:r>
              <a:rPr lang="en-US" sz="2800" dirty="0" smtClean="0"/>
              <a:t> </a:t>
            </a:r>
            <a:r>
              <a:rPr lang="en-US" sz="2800" dirty="0"/>
              <a:t>alternate conceptions about </a:t>
            </a:r>
            <a:r>
              <a:rPr lang="en-US" sz="2800" dirty="0" smtClean="0"/>
              <a:t>continuing </a:t>
            </a:r>
            <a:r>
              <a:rPr lang="en-US" sz="2800" dirty="0"/>
              <a:t>r</a:t>
            </a:r>
            <a:r>
              <a:rPr lang="en-US" sz="2800" dirty="0" smtClean="0"/>
              <a:t>eview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10" name="Down Arrow 9" descr="Up arrow"/>
          <p:cNvSpPr/>
          <p:nvPr/>
        </p:nvSpPr>
        <p:spPr>
          <a:xfrm rot="10800000">
            <a:off x="4294910" y="1524000"/>
            <a:ext cx="533400" cy="533400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52400" y="438335"/>
            <a:ext cx="8763000" cy="81560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100" dirty="0" smtClean="0">
                <a:solidFill>
                  <a:schemeClr val="tx1"/>
                </a:solidFill>
              </a:rPr>
              <a:t>Goal</a:t>
            </a:r>
          </a:p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IACUC members will understand continuing </a:t>
            </a:r>
            <a:r>
              <a:rPr lang="en-US" sz="2100" dirty="0">
                <a:solidFill>
                  <a:schemeClr val="tx1"/>
                </a:solidFill>
              </a:rPr>
              <a:t>r</a:t>
            </a:r>
            <a:r>
              <a:rPr lang="en-US" sz="2100" dirty="0" smtClean="0">
                <a:solidFill>
                  <a:schemeClr val="tx1"/>
                </a:solidFill>
              </a:rPr>
              <a:t>eview of protocols.</a:t>
            </a:r>
            <a:endParaRPr lang="en-US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91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 descr="Underline"/>
          <p:cNvCxnSpPr/>
          <p:nvPr/>
        </p:nvCxnSpPr>
        <p:spPr>
          <a:xfrm>
            <a:off x="609600" y="4980710"/>
            <a:ext cx="609600" cy="0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5800" y="45821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F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9" name="Straight Connector 8" descr="Underline"/>
          <p:cNvCxnSpPr/>
          <p:nvPr/>
        </p:nvCxnSpPr>
        <p:spPr>
          <a:xfrm>
            <a:off x="609600" y="3657600"/>
            <a:ext cx="609600" cy="0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5800" y="325907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8" name="Straight Connector 7" descr="Underline"/>
          <p:cNvCxnSpPr/>
          <p:nvPr/>
        </p:nvCxnSpPr>
        <p:spPr>
          <a:xfrm>
            <a:off x="609600" y="2743200"/>
            <a:ext cx="609600" cy="0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9655" y="234142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F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" name="Straight Connector 3" descr="Underline"/>
          <p:cNvCxnSpPr/>
          <p:nvPr/>
        </p:nvCxnSpPr>
        <p:spPr>
          <a:xfrm>
            <a:off x="609600" y="1828800"/>
            <a:ext cx="609600" cy="0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5409" y="1447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F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___</a:t>
            </a:r>
            <a:r>
              <a:rPr lang="en-US" dirty="0" smtClean="0"/>
              <a:t>  </a:t>
            </a:r>
            <a:r>
              <a:rPr lang="en-US" sz="2400" dirty="0" smtClean="0"/>
              <a:t>Annual renewal of a protocol is required.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___ </a:t>
            </a:r>
            <a:r>
              <a:rPr lang="en-US" dirty="0" smtClean="0"/>
              <a:t> </a:t>
            </a:r>
            <a:r>
              <a:rPr lang="en-US" sz="2400" dirty="0" smtClean="0"/>
              <a:t>PAM is required for continuing review.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___</a:t>
            </a:r>
            <a:r>
              <a:rPr lang="en-US" dirty="0" smtClean="0"/>
              <a:t>  </a:t>
            </a:r>
            <a:r>
              <a:rPr lang="en-US" sz="2400" dirty="0" smtClean="0"/>
              <a:t>A laboratory mouse protocol must be approved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every three years.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___</a:t>
            </a:r>
            <a:r>
              <a:rPr lang="en-US" dirty="0" smtClean="0"/>
              <a:t>  </a:t>
            </a:r>
            <a:r>
              <a:rPr lang="en-US" sz="2400" dirty="0" smtClean="0"/>
              <a:t>All parts of continuing review must be conducted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by the IACUC.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Summative </a:t>
            </a:r>
            <a:r>
              <a:rPr lang="en-US" sz="3600" dirty="0" smtClean="0"/>
              <a:t>Assessment 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704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2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Prepare a plan for continuing review for our institution that you would feel comfortable defending to our regulatory agencies.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Bring it to the next IACUC meeting.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Summative </a:t>
            </a:r>
            <a:r>
              <a:rPr lang="en-US" sz="3600" dirty="0" smtClean="0"/>
              <a:t>Assessment 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1982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marL="109728" indent="0" algn="ctr">
              <a:buNone/>
            </a:pPr>
            <a:r>
              <a:rPr lang="en-US" sz="3200" dirty="0" smtClean="0"/>
              <a:t>ICARE TRAIN-THE-T</a:t>
            </a:r>
            <a:r>
              <a:rPr lang="en-US" sz="3200" cap="all" dirty="0" smtClean="0"/>
              <a:t>rainers </a:t>
            </a:r>
            <a:r>
              <a:rPr lang="en-US" sz="3200" dirty="0" smtClean="0"/>
              <a:t>I</a:t>
            </a:r>
            <a:r>
              <a:rPr lang="en-US" sz="3200" cap="all" dirty="0" smtClean="0"/>
              <a:t>nstitute</a:t>
            </a:r>
            <a:r>
              <a:rPr lang="en-US" sz="3200" dirty="0" smtClean="0"/>
              <a:t> </a:t>
            </a:r>
          </a:p>
          <a:p>
            <a:pPr marL="109728" indent="0" algn="ctr">
              <a:buNone/>
            </a:pPr>
            <a:r>
              <a:rPr lang="en-US" sz="3200" dirty="0" smtClean="0"/>
              <a:t>May 1-4,</a:t>
            </a:r>
            <a:r>
              <a:rPr lang="en-US" sz="3200" baseline="30000" dirty="0" smtClean="0"/>
              <a:t> </a:t>
            </a:r>
            <a:r>
              <a:rPr lang="en-US" sz="3200" dirty="0" smtClean="0"/>
              <a:t>2017</a:t>
            </a:r>
          </a:p>
          <a:p>
            <a:pPr marL="109728" indent="0">
              <a:buNone/>
            </a:pPr>
            <a:endParaRPr lang="en-US" baseline="30000" dirty="0" smtClean="0"/>
          </a:p>
          <a:p>
            <a:pPr marL="109728" indent="0">
              <a:buNone/>
            </a:pPr>
            <a:endParaRPr lang="en-US" baseline="30000" dirty="0" smtClean="0"/>
          </a:p>
          <a:p>
            <a:pPr marL="109728" indent="0">
              <a:buNone/>
            </a:pPr>
            <a:r>
              <a:rPr lang="en-US" dirty="0" smtClean="0"/>
              <a:t>Rachel Cameron, </a:t>
            </a:r>
            <a:r>
              <a:rPr lang="en-US" sz="2000" dirty="0" smtClean="0"/>
              <a:t>University of California, Berkley</a:t>
            </a:r>
          </a:p>
          <a:p>
            <a:pPr marL="109728" indent="0">
              <a:buNone/>
            </a:pPr>
            <a:r>
              <a:rPr lang="en-US" dirty="0" smtClean="0"/>
              <a:t>Laurence </a:t>
            </a:r>
            <a:r>
              <a:rPr lang="en-US" dirty="0" err="1" smtClean="0"/>
              <a:t>Istvan</a:t>
            </a:r>
            <a:r>
              <a:rPr lang="en-US" dirty="0" smtClean="0"/>
              <a:t>, </a:t>
            </a:r>
            <a:r>
              <a:rPr lang="en-US" sz="2000" dirty="0" smtClean="0"/>
              <a:t>University of Washington</a:t>
            </a:r>
          </a:p>
          <a:p>
            <a:pPr marL="109728" indent="0">
              <a:buNone/>
            </a:pPr>
            <a:r>
              <a:rPr lang="en-US" dirty="0" smtClean="0"/>
              <a:t>Elisabeth </a:t>
            </a:r>
            <a:r>
              <a:rPr lang="en-US" dirty="0" err="1" smtClean="0"/>
              <a:t>Koncza</a:t>
            </a:r>
            <a:r>
              <a:rPr lang="en-US" dirty="0" smtClean="0"/>
              <a:t>, </a:t>
            </a:r>
            <a:r>
              <a:rPr lang="en-US" sz="2000" dirty="0" smtClean="0"/>
              <a:t>University of Miami</a:t>
            </a:r>
          </a:p>
          <a:p>
            <a:pPr marL="109728" indent="0">
              <a:buNone/>
            </a:pPr>
            <a:r>
              <a:rPr lang="en-US" dirty="0" smtClean="0"/>
              <a:t>Allison Overmyer, </a:t>
            </a:r>
            <a:r>
              <a:rPr lang="en-US" sz="2000" dirty="0" smtClean="0"/>
              <a:t>Missouri State University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Continuing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2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	 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3200" dirty="0" smtClean="0"/>
              <a:t>IACUC members will understand continuing </a:t>
            </a:r>
            <a:r>
              <a:rPr lang="en-US" sz="3200" dirty="0"/>
              <a:t>r</a:t>
            </a:r>
            <a:r>
              <a:rPr lang="en-US" sz="3200" dirty="0" smtClean="0"/>
              <a:t>eview of protocols.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1" dirty="0" smtClean="0"/>
              <a:t>At the end of our meeting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07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200" u="sng" dirty="0" smtClean="0"/>
              <a:t>Delineate</a:t>
            </a:r>
            <a:r>
              <a:rPr lang="en-US" sz="3200" dirty="0" smtClean="0"/>
              <a:t> what constitutes a continuing review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3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200" u="sng" dirty="0" smtClean="0"/>
              <a:t>Assess</a:t>
            </a:r>
            <a:r>
              <a:rPr lang="en-US" sz="3200" dirty="0" smtClean="0"/>
              <a:t> alternate conceptions about continuing review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74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Write ways to fulfill requirements for continuing review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One idea per sticky note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Three </a:t>
            </a:r>
            <a:r>
              <a:rPr lang="en-US" sz="3200" dirty="0" err="1"/>
              <a:t>stickies</a:t>
            </a:r>
            <a:r>
              <a:rPr lang="en-US" sz="3200" dirty="0"/>
              <a:t>/person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Delineating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The IACUC shall conduct continuing reviews of activities covered by this subchapter at appropriate intervals as determined by the IACUC, but not less than annually. </a:t>
            </a:r>
          </a:p>
          <a:p>
            <a:endParaRPr lang="en-US" dirty="0"/>
          </a:p>
          <a:p>
            <a:pPr marL="109728" indent="0" algn="r">
              <a:buNone/>
            </a:pPr>
            <a:r>
              <a:rPr lang="en-US" sz="2400" i="1" dirty="0" smtClean="0"/>
              <a:t>	Animal Welfare Regulations Chapter 2.31(D)(5)</a:t>
            </a:r>
            <a:endParaRPr lang="en-US" sz="2400" i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USDA - Continuing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3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The IACUC shall conduct continuing review of each previously approved, ongoing activity covered by the policy at appropriate intervals as determined by the IACUC, including a complete review in accordance with IV.C.1-4 at least once every three years.</a:t>
            </a:r>
          </a:p>
          <a:p>
            <a:endParaRPr lang="en-US" dirty="0"/>
          </a:p>
          <a:p>
            <a:pPr marL="109728" indent="0" algn="r">
              <a:buNone/>
            </a:pPr>
            <a:r>
              <a:rPr lang="en-US" sz="2400" i="1" dirty="0" smtClean="0"/>
              <a:t>	PHS Policy </a:t>
            </a:r>
            <a:r>
              <a:rPr lang="en-US" sz="2400" i="1" dirty="0"/>
              <a:t>IV.C.5</a:t>
            </a:r>
            <a:endParaRPr lang="en-US" sz="2400" i="1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PHS - Continuing Review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Continuing </a:t>
            </a:r>
            <a:r>
              <a:rPr lang="en-US" sz="3200" dirty="0"/>
              <a:t>protocol review typically consists of an annual update or review as well as the triennial review required by the PHS. The depth of such reviews varies from a cursory update to a full committee review of the entire protocol. </a:t>
            </a:r>
            <a:endParaRPr lang="en-US" sz="3200" dirty="0" smtClean="0"/>
          </a:p>
          <a:p>
            <a:endParaRPr lang="en-US" dirty="0" smtClean="0"/>
          </a:p>
          <a:p>
            <a:pPr marL="109728" indent="0" algn="r">
              <a:buNone/>
            </a:pPr>
            <a:r>
              <a:rPr lang="en-US" sz="2400" i="1" dirty="0" smtClean="0"/>
              <a:t>The Guide, Eighth Edition, 2011</a:t>
            </a:r>
          </a:p>
          <a:p>
            <a:pPr marL="109728" indent="0" algn="r">
              <a:buNone/>
            </a:pPr>
            <a:r>
              <a:rPr lang="en-US" sz="2400" i="1" dirty="0" smtClean="0"/>
              <a:t>(</a:t>
            </a:r>
            <a:r>
              <a:rPr lang="en-US" sz="2400" i="1" dirty="0" err="1"/>
              <a:t>P</a:t>
            </a:r>
            <a:r>
              <a:rPr lang="en-US" sz="2400" i="1" dirty="0" err="1" smtClean="0"/>
              <a:t>ostapproval</a:t>
            </a:r>
            <a:r>
              <a:rPr lang="en-US" sz="2400" i="1" dirty="0" smtClean="0"/>
              <a:t> </a:t>
            </a:r>
            <a:r>
              <a:rPr lang="en-US" sz="2400" i="1" dirty="0"/>
              <a:t>Monitoring </a:t>
            </a:r>
            <a:r>
              <a:rPr lang="en-US" sz="2400" i="1" dirty="0" err="1"/>
              <a:t>pg</a:t>
            </a:r>
            <a:r>
              <a:rPr lang="en-US" sz="2400" i="1" dirty="0"/>
              <a:t> 34 )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Guide</a:t>
            </a:r>
            <a:r>
              <a:rPr lang="en-US" dirty="0" smtClean="0"/>
              <a:t> - Continuing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1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Aft>
                <a:spcPts val="1800"/>
              </a:spcAft>
              <a:buNone/>
            </a:pPr>
            <a:r>
              <a:rPr lang="en-US" sz="3200" dirty="0"/>
              <a:t>Distinguish the regulatory requirements for continuing review from the activities that support </a:t>
            </a:r>
            <a:r>
              <a:rPr lang="en-US" sz="3200" dirty="0" smtClean="0"/>
              <a:t>continuing </a:t>
            </a:r>
            <a:r>
              <a:rPr lang="en-US" sz="3200" dirty="0"/>
              <a:t>r</a:t>
            </a:r>
            <a:r>
              <a:rPr lang="en-US" sz="3200" dirty="0" smtClean="0"/>
              <a:t>eview.</a:t>
            </a:r>
          </a:p>
          <a:p>
            <a:pPr marL="393192" lvl="1" indent="0">
              <a:buNone/>
            </a:pPr>
            <a:r>
              <a:rPr lang="en-US" b="1" dirty="0" smtClean="0"/>
              <a:t>Tables </a:t>
            </a:r>
            <a:r>
              <a:rPr lang="en-US" b="1" dirty="0"/>
              <a:t>1 &amp;</a:t>
            </a:r>
            <a:r>
              <a:rPr lang="en-US" b="1" dirty="0" smtClean="0"/>
              <a:t> </a:t>
            </a:r>
            <a:r>
              <a:rPr lang="en-US" b="1" dirty="0"/>
              <a:t>5</a:t>
            </a:r>
          </a:p>
          <a:p>
            <a:pPr lvl="2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NIH Funded </a:t>
            </a:r>
            <a:r>
              <a:rPr lang="en-US" dirty="0" smtClean="0"/>
              <a:t>Protocol</a:t>
            </a:r>
            <a:endParaRPr lang="en-US" dirty="0"/>
          </a:p>
          <a:p>
            <a:pPr lvl="2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Mouse, lab bred (</a:t>
            </a:r>
            <a:r>
              <a:rPr lang="en-US" i="1" dirty="0" err="1"/>
              <a:t>Mus</a:t>
            </a:r>
            <a:r>
              <a:rPr lang="en-US" i="1" dirty="0"/>
              <a:t> </a:t>
            </a:r>
            <a:r>
              <a:rPr lang="en-US" i="1" dirty="0" err="1"/>
              <a:t>musculus</a:t>
            </a:r>
            <a:r>
              <a:rPr lang="en-US" dirty="0"/>
              <a:t>)</a:t>
            </a:r>
          </a:p>
          <a:p>
            <a:pPr marL="393192" lvl="1" indent="0">
              <a:buNone/>
            </a:pPr>
            <a:r>
              <a:rPr lang="en-US" b="1" dirty="0" smtClean="0"/>
              <a:t>Tables </a:t>
            </a:r>
            <a:r>
              <a:rPr lang="en-US" b="1" dirty="0"/>
              <a:t>2 &amp; 3</a:t>
            </a:r>
          </a:p>
          <a:p>
            <a:pPr lvl="2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Privately Funded </a:t>
            </a:r>
            <a:r>
              <a:rPr lang="en-US" dirty="0" smtClean="0"/>
              <a:t>Protocol</a:t>
            </a:r>
            <a:endParaRPr lang="en-US" dirty="0"/>
          </a:p>
          <a:p>
            <a:pPr lvl="2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dirty="0"/>
              <a:t>Spotted hyenas (</a:t>
            </a:r>
            <a:r>
              <a:rPr lang="en-US" i="1" dirty="0" err="1"/>
              <a:t>Crocuta</a:t>
            </a:r>
            <a:r>
              <a:rPr lang="en-US" i="1" dirty="0"/>
              <a:t> </a:t>
            </a:r>
            <a:r>
              <a:rPr lang="en-US" i="1" dirty="0" err="1"/>
              <a:t>crocuta</a:t>
            </a:r>
            <a:r>
              <a:rPr lang="en-US" dirty="0"/>
              <a:t>)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Activity: Required v. Supporting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07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…conduct continuing reviews…</a:t>
            </a:r>
            <a:r>
              <a:rPr lang="en-US" sz="32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…at appropriate intervals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as determined by the IACUC,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</a:rPr>
              <a:t>but not less than </a:t>
            </a: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annually. </a:t>
            </a:r>
          </a:p>
          <a:p>
            <a:endParaRPr lang="en-US" dirty="0"/>
          </a:p>
          <a:p>
            <a:pPr marL="109728" indent="0" algn="r">
              <a:buNone/>
            </a:pPr>
            <a:r>
              <a:rPr lang="en-US" sz="2400" i="1" dirty="0" smtClean="0"/>
              <a:t>Animal Welfare Regulations Chapter 2.31(D)(5)</a:t>
            </a:r>
            <a:endParaRPr lang="en-US" sz="2400" i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USDA – Continuing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7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658</TotalTime>
  <Words>888</Words>
  <Application>Microsoft Office PowerPoint</Application>
  <PresentationFormat>On-screen Show (4:3)</PresentationFormat>
  <Paragraphs>145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Continuing Review  </vt:lpstr>
      <vt:lpstr> At the end of our meeting </vt:lpstr>
      <vt:lpstr>Objectives</vt:lpstr>
      <vt:lpstr>Activity: Delineating  </vt:lpstr>
      <vt:lpstr>USDA - Continuing Review</vt:lpstr>
      <vt:lpstr>PHS - Continuing Review </vt:lpstr>
      <vt:lpstr>The Guide - Continuing Review</vt:lpstr>
      <vt:lpstr>Activity: Required v. Supporting</vt:lpstr>
      <vt:lpstr>USDA – Continuing Review</vt:lpstr>
      <vt:lpstr>PHS - Continuing Review </vt:lpstr>
      <vt:lpstr>The Guide - Continuing Review</vt:lpstr>
      <vt:lpstr>Goal IACUC members will understand continuing review of protocols.</vt:lpstr>
      <vt:lpstr>Summative Assessment 1</vt:lpstr>
      <vt:lpstr>Summative Assessment 2</vt:lpstr>
      <vt:lpstr>Continuing Review</vt:lpstr>
    </vt:vector>
  </TitlesOfParts>
  <Company>ICARE Project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ICARE Training Module: FCR &amp; DMR/Continuing Review</dc:title>
  <dc:subject>ICARE Training Module: FCR &amp; DMR/Continuing Review</dc:subject>
  <dc:creator>ICARE Project</dc:creator>
  <cp:keywords>ICARE Training Module: FCR &amp; DMR/Continuing Review</cp:keywords>
  <cp:lastModifiedBy>OLAW</cp:lastModifiedBy>
  <cp:revision>156</cp:revision>
  <dcterms:created xsi:type="dcterms:W3CDTF">2017-05-03T00:45:46Z</dcterms:created>
  <dcterms:modified xsi:type="dcterms:W3CDTF">2018-03-05T19:54:12Z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